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Playfair Displ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7.xml"/><Relationship Id="rId22" Type="http://schemas.openxmlformats.org/officeDocument/2006/relationships/font" Target="fonts/Oswald-bold.fntdata"/><Relationship Id="rId10" Type="http://schemas.openxmlformats.org/officeDocument/2006/relationships/slide" Target="slides/slide6.xml"/><Relationship Id="rId21" Type="http://schemas.openxmlformats.org/officeDocument/2006/relationships/font" Target="fonts/Oswald-regular.fntdata"/><Relationship Id="rId13" Type="http://schemas.openxmlformats.org/officeDocument/2006/relationships/font" Target="fonts/PlayfairDisplay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layfairDisplay-italic.fntdata"/><Relationship Id="rId14" Type="http://schemas.openxmlformats.org/officeDocument/2006/relationships/font" Target="fonts/PlayfairDisplay-bold.fntdata"/><Relationship Id="rId17" Type="http://schemas.openxmlformats.org/officeDocument/2006/relationships/font" Target="fonts/Lato-regular.fntdata"/><Relationship Id="rId16" Type="http://schemas.openxmlformats.org/officeDocument/2006/relationships/font" Target="fonts/PlayfairDisplay-boldItalic.fntdata"/><Relationship Id="rId5" Type="http://schemas.openxmlformats.org/officeDocument/2006/relationships/slide" Target="slides/slide1.xml"/><Relationship Id="rId19" Type="http://schemas.openxmlformats.org/officeDocument/2006/relationships/font" Target="fonts/Lato-italic.fntdata"/><Relationship Id="rId6" Type="http://schemas.openxmlformats.org/officeDocument/2006/relationships/slide" Target="slides/slide2.xml"/><Relationship Id="rId18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311700" y="1334350"/>
            <a:ext cx="8520600" cy="12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Maximum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Outreach via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MTA Data</a:t>
            </a:r>
            <a:endParaRPr/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Selin Berk, Julianne Zhao, &amp; Vidisha Phalke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/>
        </p:nvSpPr>
        <p:spPr>
          <a:xfrm>
            <a:off x="2110250" y="1856325"/>
            <a:ext cx="46956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latin typeface="Lato"/>
                <a:ea typeface="Lato"/>
                <a:cs typeface="Lato"/>
                <a:sym typeface="Lato"/>
              </a:rPr>
              <a:t>THE PROBLEM</a:t>
            </a:r>
            <a:endParaRPr b="1" sz="4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Shape 70"/>
          <p:cNvPicPr preferRelativeResize="0"/>
          <p:nvPr/>
        </p:nvPicPr>
        <p:blipFill rotWithShape="1">
          <a:blip r:embed="rId3">
            <a:alphaModFix/>
          </a:blip>
          <a:srcRect b="0" l="5231" r="0" t="3381"/>
          <a:stretch/>
        </p:blipFill>
        <p:spPr>
          <a:xfrm>
            <a:off x="0" y="948150"/>
            <a:ext cx="4494699" cy="392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9300" y="948150"/>
            <a:ext cx="4494701" cy="392275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/>
        </p:nvSpPr>
        <p:spPr>
          <a:xfrm>
            <a:off x="570550" y="239525"/>
            <a:ext cx="31845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Established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3" name="Shape 73"/>
          <p:cNvSpPr txBox="1"/>
          <p:nvPr/>
        </p:nvSpPr>
        <p:spPr>
          <a:xfrm>
            <a:off x="5200750" y="260475"/>
            <a:ext cx="31845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Oswald"/>
                <a:ea typeface="Oswald"/>
                <a:cs typeface="Oswald"/>
                <a:sym typeface="Oswald"/>
              </a:rPr>
              <a:t>Startups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4" name="Shape 74"/>
          <p:cNvSpPr txBox="1"/>
          <p:nvPr/>
        </p:nvSpPr>
        <p:spPr>
          <a:xfrm>
            <a:off x="4079800" y="291975"/>
            <a:ext cx="7962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latin typeface="Oswald"/>
                <a:ea typeface="Oswald"/>
                <a:cs typeface="Oswald"/>
                <a:sym typeface="Oswald"/>
              </a:rPr>
              <a:t>VS</a:t>
            </a:r>
            <a:endParaRPr i="1" sz="24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691724" cy="504672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Shape 80"/>
          <p:cNvSpPr/>
          <p:nvPr/>
        </p:nvSpPr>
        <p:spPr>
          <a:xfrm>
            <a:off x="1737675" y="135307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1" name="Shape 81"/>
          <p:cNvSpPr/>
          <p:nvPr/>
        </p:nvSpPr>
        <p:spPr>
          <a:xfrm>
            <a:off x="4310850" y="285382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2" name="Shape 82"/>
          <p:cNvSpPr/>
          <p:nvPr/>
        </p:nvSpPr>
        <p:spPr>
          <a:xfrm>
            <a:off x="3390800" y="5317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3" name="Shape 83"/>
          <p:cNvSpPr txBox="1"/>
          <p:nvPr/>
        </p:nvSpPr>
        <p:spPr>
          <a:xfrm>
            <a:off x="5972600" y="147150"/>
            <a:ext cx="30192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u="sng">
                <a:latin typeface="Lato"/>
                <a:ea typeface="Lato"/>
                <a:cs typeface="Lato"/>
                <a:sym typeface="Lato"/>
              </a:rPr>
              <a:t>STATIONS</a:t>
            </a:r>
            <a:endParaRPr sz="4800" u="sng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23rd St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57200" lvl="0" marL="45720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28th St</a:t>
            </a:r>
            <a:endParaRPr sz="3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Shape 88"/>
          <p:cNvPicPr preferRelativeResize="0"/>
          <p:nvPr/>
        </p:nvPicPr>
        <p:blipFill rotWithShape="1">
          <a:blip r:embed="rId3">
            <a:alphaModFix/>
          </a:blip>
          <a:srcRect b="0" l="6965" r="18379" t="0"/>
          <a:stretch/>
        </p:blipFill>
        <p:spPr>
          <a:xfrm>
            <a:off x="0" y="0"/>
            <a:ext cx="5592776" cy="5049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9" name="Shape 89"/>
          <p:cNvSpPr/>
          <p:nvPr/>
        </p:nvSpPr>
        <p:spPr>
          <a:xfrm>
            <a:off x="2231375" y="2131700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0" name="Shape 90"/>
          <p:cNvSpPr/>
          <p:nvPr/>
        </p:nvSpPr>
        <p:spPr>
          <a:xfrm>
            <a:off x="2934025" y="1268100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1" name="Shape 91"/>
          <p:cNvSpPr txBox="1"/>
          <p:nvPr/>
        </p:nvSpPr>
        <p:spPr>
          <a:xfrm>
            <a:off x="5972600" y="147150"/>
            <a:ext cx="30192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u="sng">
                <a:latin typeface="Lato"/>
                <a:ea typeface="Lato"/>
                <a:cs typeface="Lato"/>
                <a:sym typeface="Lato"/>
              </a:rPr>
              <a:t>STATIONS</a:t>
            </a:r>
            <a:endParaRPr sz="4800" u="sng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Canal St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Brd-Laf St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Bleecker St</a:t>
            </a:r>
            <a:endParaRPr sz="3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-74525" y="367972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 rotWithShape="1">
          <a:blip r:embed="rId3">
            <a:alphaModFix/>
          </a:blip>
          <a:srcRect b="0" l="0" r="12449" t="0"/>
          <a:stretch/>
        </p:blipFill>
        <p:spPr>
          <a:xfrm>
            <a:off x="0" y="0"/>
            <a:ext cx="5583275" cy="5037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8" name="Shape 98"/>
          <p:cNvSpPr/>
          <p:nvPr/>
        </p:nvSpPr>
        <p:spPr>
          <a:xfrm>
            <a:off x="807125" y="216017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9" name="Shape 99"/>
          <p:cNvSpPr/>
          <p:nvPr/>
        </p:nvSpPr>
        <p:spPr>
          <a:xfrm>
            <a:off x="2231375" y="254047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0" name="Shape 100"/>
          <p:cNvSpPr/>
          <p:nvPr/>
        </p:nvSpPr>
        <p:spPr>
          <a:xfrm>
            <a:off x="3286350" y="175500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1" name="Shape 101"/>
          <p:cNvSpPr txBox="1"/>
          <p:nvPr/>
        </p:nvSpPr>
        <p:spPr>
          <a:xfrm>
            <a:off x="5972600" y="147150"/>
            <a:ext cx="30192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u="sng">
                <a:latin typeface="Lato"/>
                <a:ea typeface="Lato"/>
                <a:cs typeface="Lato"/>
                <a:sym typeface="Lato"/>
              </a:rPr>
              <a:t>STATIONS</a:t>
            </a:r>
            <a:endParaRPr sz="4800" u="sng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Cortland St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Fulton St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Font typeface="Lato"/>
              <a:buChar char="❖"/>
            </a:pPr>
            <a:r>
              <a:rPr lang="en" sz="3600">
                <a:latin typeface="Lato"/>
                <a:ea typeface="Lato"/>
                <a:cs typeface="Lato"/>
                <a:sym typeface="Lato"/>
              </a:rPr>
              <a:t>Park Place</a:t>
            </a:r>
            <a:endParaRPr sz="3600">
              <a:latin typeface="Lato"/>
              <a:ea typeface="Lato"/>
              <a:cs typeface="Lato"/>
              <a:sym typeface="Lato"/>
            </a:endParaRPr>
          </a:p>
          <a:p>
            <a:pPr indent="-444500" lvl="0" marL="457200" rtl="0">
              <a:spcBef>
                <a:spcPts val="0"/>
              </a:spcBef>
              <a:spcAft>
                <a:spcPts val="0"/>
              </a:spcAft>
              <a:buSzPts val="3400"/>
              <a:buFont typeface="Lato"/>
              <a:buChar char="❖"/>
            </a:pPr>
            <a:r>
              <a:rPr lang="en" sz="3400">
                <a:latin typeface="Lato"/>
                <a:ea typeface="Lato"/>
                <a:cs typeface="Lato"/>
                <a:sym typeface="Lato"/>
              </a:rPr>
              <a:t>World Trade</a:t>
            </a:r>
            <a:endParaRPr sz="3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Shape 102"/>
          <p:cNvSpPr/>
          <p:nvPr/>
        </p:nvSpPr>
        <p:spPr>
          <a:xfrm>
            <a:off x="162850" y="1362875"/>
            <a:ext cx="522300" cy="503400"/>
          </a:xfrm>
          <a:prstGeom prst="ellipse">
            <a:avLst/>
          </a:prstGeom>
          <a:noFill/>
          <a:ln cap="flat" cmpd="sng" w="762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1756650" y="1410025"/>
            <a:ext cx="5630700" cy="16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b="1" sz="6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/>
              <a:t>The New York City Subway in Manhattan. Youtube</a:t>
            </a:r>
            <a:r>
              <a:rPr lang="en" sz="1400"/>
              <a:t>, 25 Oct. 2014, </a:t>
            </a:r>
            <a:endParaRPr sz="1400"/>
          </a:p>
          <a:p>
            <a:pPr indent="45720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www.youtube.com/watch?v=MlF5LaJkP68. </a:t>
            </a:r>
            <a:endParaRPr sz="14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Warren, Liz. "Built In NYC's 50 Startups to Watch in 2018." </a:t>
            </a:r>
            <a:r>
              <a:rPr i="1" lang="en" sz="1400"/>
              <a:t>Built in NYC,</a:t>
            </a:r>
            <a:r>
              <a:rPr lang="en" sz="1400"/>
              <a:t> Built In, 16 Jan. 2018, </a:t>
            </a:r>
            <a:endParaRPr sz="1400"/>
          </a:p>
          <a:p>
            <a:pPr indent="45720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www.builtinnyc.com/2018/01/16/50-nyc-startups-watch-2018. </a:t>
            </a:r>
            <a:endParaRPr sz="14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Warren, Liz. "Introducing NYC's Top 100 Tech Companies." </a:t>
            </a:r>
            <a:r>
              <a:rPr i="1" lang="en" sz="1400"/>
              <a:t>Built in NYC,</a:t>
            </a:r>
            <a:r>
              <a:rPr lang="en" sz="1400"/>
              <a:t> Built In, 7 Nov. 2017, </a:t>
            </a:r>
            <a:endParaRPr sz="1400"/>
          </a:p>
          <a:p>
            <a:pPr indent="45720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www.builtinnyc.com/2017/11/07/nyc-top-100-tech-companies-2017. </a:t>
            </a:r>
            <a:endParaRPr sz="14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